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0" y="312840"/>
            <a:ext cx="9142200" cy="66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3" name="ZoneTexte 2"/>
          <p:cNvSpPr/>
          <p:nvPr/>
        </p:nvSpPr>
        <p:spPr>
          <a:xfrm>
            <a:off x="2063880" y="3009960"/>
            <a:ext cx="50148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2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313" name="Rectangle : coins arrondis 2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Rectangle : coins arrondis 2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Rectangle : coins arrondis 27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Rectangle : coins arrondis 28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29"/>
          <p:cNvSpPr/>
          <p:nvPr/>
        </p:nvSpPr>
        <p:spPr>
          <a:xfrm>
            <a:off x="3402000" y="115560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É1 Je cherche le prix des places.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É2 Je cherche le coût total.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30"/>
          <p:cNvSpPr/>
          <p:nvPr/>
        </p:nvSpPr>
        <p:spPr>
          <a:xfrm>
            <a:off x="3282480" y="5569200"/>
            <a:ext cx="58010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nous payons 50 €.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9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320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321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322" name="ZoneTexte 31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ZoneTexte 32"/>
          <p:cNvSpPr/>
          <p:nvPr/>
        </p:nvSpPr>
        <p:spPr>
          <a:xfrm>
            <a:off x="3508560" y="421344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É1       4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7,5 = 30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Rectangle 24"/>
          <p:cNvSpPr/>
          <p:nvPr/>
        </p:nvSpPr>
        <p:spPr>
          <a:xfrm>
            <a:off x="6138000" y="248256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25"/>
          <p:cNvSpPr/>
          <p:nvPr/>
        </p:nvSpPr>
        <p:spPr>
          <a:xfrm>
            <a:off x="6138000" y="303192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7,5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 27"/>
          <p:cNvSpPr/>
          <p:nvPr/>
        </p:nvSpPr>
        <p:spPr>
          <a:xfrm>
            <a:off x="7822440" y="304128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7,5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Rectangle 41"/>
          <p:cNvSpPr/>
          <p:nvPr/>
        </p:nvSpPr>
        <p:spPr>
          <a:xfrm>
            <a:off x="6976080" y="305820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Accolade fermante 3"/>
          <p:cNvSpPr/>
          <p:nvPr/>
        </p:nvSpPr>
        <p:spPr>
          <a:xfrm rot="5400000">
            <a:off x="7202520" y="272736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1" name="Rectangle 42"/>
          <p:cNvSpPr/>
          <p:nvPr/>
        </p:nvSpPr>
        <p:spPr>
          <a:xfrm>
            <a:off x="6312600" y="391860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ZoneTexte 4"/>
          <p:cNvSpPr/>
          <p:nvPr/>
        </p:nvSpPr>
        <p:spPr>
          <a:xfrm>
            <a:off x="3510000" y="47520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É2       30 + 20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= 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3" dur="indefinite" restart="never" nodeType="tmRoot">
          <p:childTnLst>
            <p:seq>
              <p:cTn id="264" dur="indefinite" nodeType="mainSeq">
                <p:childTnLst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4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9" dur="2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4" dur="2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7" dur="2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0" dur="2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3" dur="2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6" dur="2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1" dur="2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6" dur="2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1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2"/>
          <p:cNvSpPr/>
          <p:nvPr/>
        </p:nvSpPr>
        <p:spPr>
          <a:xfrm>
            <a:off x="742320" y="2431080"/>
            <a:ext cx="6129360" cy="23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7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0" name=""/>
          <p:cNvSpPr/>
          <p:nvPr/>
        </p:nvSpPr>
        <p:spPr>
          <a:xfrm>
            <a:off x="141480" y="919440"/>
            <a:ext cx="8815680" cy="1893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J’ai 24 €.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filets d’oranges à 4€ le filet puis-je acheter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181" name=""/>
          <p:cNvSpPr/>
          <p:nvPr/>
        </p:nvSpPr>
        <p:spPr>
          <a:xfrm>
            <a:off x="154440" y="4264920"/>
            <a:ext cx="8544960" cy="2001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J’ai 84 €.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boites de chocolat à 4 € l’unité puis-je acheter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3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84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1"/>
          <p:cNvSpPr/>
          <p:nvPr/>
        </p:nvSpPr>
        <p:spPr>
          <a:xfrm>
            <a:off x="3402000" y="1155600"/>
            <a:ext cx="5483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filets.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9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19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92" name="ZoneTexte 15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Rectangle 3"/>
          <p:cNvSpPr/>
          <p:nvPr/>
        </p:nvSpPr>
        <p:spPr>
          <a:xfrm>
            <a:off x="6138000" y="248292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24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Rectangle 12"/>
          <p:cNvSpPr/>
          <p:nvPr/>
        </p:nvSpPr>
        <p:spPr>
          <a:xfrm>
            <a:off x="6138000" y="303228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13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24 : 4 = 6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16"/>
          <p:cNvSpPr/>
          <p:nvPr/>
        </p:nvSpPr>
        <p:spPr>
          <a:xfrm>
            <a:off x="3106800" y="5569200"/>
            <a:ext cx="60433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je peux acheter 6 filets.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17"/>
          <p:cNvSpPr/>
          <p:nvPr/>
        </p:nvSpPr>
        <p:spPr>
          <a:xfrm>
            <a:off x="7822440" y="304164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 18"/>
          <p:cNvSpPr/>
          <p:nvPr/>
        </p:nvSpPr>
        <p:spPr>
          <a:xfrm>
            <a:off x="6976080" y="305856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Accolade fermante 20"/>
          <p:cNvSpPr/>
          <p:nvPr/>
        </p:nvSpPr>
        <p:spPr>
          <a:xfrm rot="5400000">
            <a:off x="7202520" y="272772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1" name="Rectangle 21"/>
          <p:cNvSpPr/>
          <p:nvPr/>
        </p:nvSpPr>
        <p:spPr>
          <a:xfrm>
            <a:off x="6312600" y="391896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4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05" name="Rectangle : coins arrondis 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 : coins arrondis 9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 : coins arrondis 11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 : coins arrondis 12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7"/>
          <p:cNvSpPr/>
          <p:nvPr/>
        </p:nvSpPr>
        <p:spPr>
          <a:xfrm>
            <a:off x="3402000" y="1155600"/>
            <a:ext cx="5483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boites.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0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11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12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13" name="ZoneTexte 8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9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84 : 4 = 21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10"/>
          <p:cNvSpPr/>
          <p:nvPr/>
        </p:nvSpPr>
        <p:spPr>
          <a:xfrm>
            <a:off x="3326400" y="5569200"/>
            <a:ext cx="55414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peux acheter 21 boites.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 2"/>
          <p:cNvSpPr/>
          <p:nvPr/>
        </p:nvSpPr>
        <p:spPr>
          <a:xfrm>
            <a:off x="6138000" y="253908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84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15"/>
          <p:cNvSpPr/>
          <p:nvPr/>
        </p:nvSpPr>
        <p:spPr>
          <a:xfrm>
            <a:off x="6138000" y="308844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19"/>
          <p:cNvSpPr/>
          <p:nvPr/>
        </p:nvSpPr>
        <p:spPr>
          <a:xfrm>
            <a:off x="7822440" y="309780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Rectangle 20"/>
          <p:cNvSpPr/>
          <p:nvPr/>
        </p:nvSpPr>
        <p:spPr>
          <a:xfrm>
            <a:off x="6976080" y="311472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Accolade fermante 1"/>
          <p:cNvSpPr/>
          <p:nvPr/>
        </p:nvSpPr>
        <p:spPr>
          <a:xfrm rot="5400000">
            <a:off x="7202520" y="278388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3" name="Rectangle 22"/>
          <p:cNvSpPr/>
          <p:nvPr/>
        </p:nvSpPr>
        <p:spPr>
          <a:xfrm>
            <a:off x="6312600" y="397512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8" name=""/>
          <p:cNvSpPr/>
          <p:nvPr/>
        </p:nvSpPr>
        <p:spPr>
          <a:xfrm>
            <a:off x="141480" y="919800"/>
            <a:ext cx="8815680" cy="21474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mon portemonnaie, j’ai 4 billets de 50€. C’est 15 euros de moins que le vélo que je veux acheter.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coûte le vélo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>
            <a:off x="154440" y="4265280"/>
            <a:ext cx="8544960" cy="219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Dans mon portemonnaie, j’ai 4 billets de 20€ et cinq fois moins d’argent en pièces. </a:t>
            </a:r>
            <a:endParaRPr b="1" lang="fr-FR" sz="32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d’argent ai-je au total ?</a:t>
            </a:r>
            <a:endParaRPr b="1" lang="fr-FR" sz="32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Rectangle 5"/>
          <p:cNvSpPr/>
          <p:nvPr/>
        </p:nvSpPr>
        <p:spPr>
          <a:xfrm>
            <a:off x="612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tangle 16"/>
          <p:cNvSpPr/>
          <p:nvPr/>
        </p:nvSpPr>
        <p:spPr>
          <a:xfrm>
            <a:off x="684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Rectangle 7"/>
          <p:cNvSpPr/>
          <p:nvPr/>
        </p:nvSpPr>
        <p:spPr>
          <a:xfrm>
            <a:off x="756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Rectangle 26"/>
          <p:cNvSpPr/>
          <p:nvPr/>
        </p:nvSpPr>
        <p:spPr>
          <a:xfrm>
            <a:off x="6120000" y="3060000"/>
            <a:ext cx="23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5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36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1"/>
          <p:cNvSpPr/>
          <p:nvPr/>
        </p:nvSpPr>
        <p:spPr>
          <a:xfrm>
            <a:off x="3077280" y="1155600"/>
            <a:ext cx="6066720" cy="136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É 1 : Je cherche la somme dans mon porte monnaie.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É 2 : je cherche le prix du vélo.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17"/>
          <p:cNvSpPr/>
          <p:nvPr/>
        </p:nvSpPr>
        <p:spPr>
          <a:xfrm>
            <a:off x="3435120" y="5569200"/>
            <a:ext cx="56484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vélo coûte 215€.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4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4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45" name="ZoneTexte 15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22"/>
          <p:cNvSpPr/>
          <p:nvPr/>
        </p:nvSpPr>
        <p:spPr>
          <a:xfrm>
            <a:off x="3508560" y="39204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 1 : 4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50 = 200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Rectangle 4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Rectangle 6"/>
          <p:cNvSpPr/>
          <p:nvPr/>
        </p:nvSpPr>
        <p:spPr>
          <a:xfrm>
            <a:off x="828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Rectangle 28"/>
          <p:cNvSpPr/>
          <p:nvPr/>
        </p:nvSpPr>
        <p:spPr>
          <a:xfrm>
            <a:off x="8460000" y="3060000"/>
            <a:ext cx="540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1"/>
          <p:cNvSpPr/>
          <p:nvPr/>
        </p:nvSpPr>
        <p:spPr>
          <a:xfrm>
            <a:off x="3510000" y="45648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 2 : 200 + 15 = 215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ctangle 29"/>
          <p:cNvSpPr/>
          <p:nvPr/>
        </p:nvSpPr>
        <p:spPr>
          <a:xfrm>
            <a:off x="612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Rectangle 30"/>
          <p:cNvSpPr/>
          <p:nvPr/>
        </p:nvSpPr>
        <p:spPr>
          <a:xfrm>
            <a:off x="684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Rectangle 31"/>
          <p:cNvSpPr/>
          <p:nvPr/>
        </p:nvSpPr>
        <p:spPr>
          <a:xfrm>
            <a:off x="756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7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58" name="Rectangle : coins arrondis 1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Rectangle : coins arrondis 18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 : coins arrondis 19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Rectangle : coins arrondis 2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21"/>
          <p:cNvSpPr/>
          <p:nvPr/>
        </p:nvSpPr>
        <p:spPr>
          <a:xfrm>
            <a:off x="3077280" y="1155600"/>
            <a:ext cx="6066720" cy="12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É1 Je cherche la somme en billets.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É2 Je cherche la somme en pièces.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É3 Je cherche la somme totale.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ZoneTexte 23"/>
          <p:cNvSpPr/>
          <p:nvPr/>
        </p:nvSpPr>
        <p:spPr>
          <a:xfrm>
            <a:off x="3449880" y="5612760"/>
            <a:ext cx="56484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j’ai 96€.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4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65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66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67" name="ZoneTexte 24"/>
          <p:cNvSpPr/>
          <p:nvPr/>
        </p:nvSpPr>
        <p:spPr>
          <a:xfrm>
            <a:off x="3435120" y="2549160"/>
            <a:ext cx="2612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25"/>
          <p:cNvSpPr/>
          <p:nvPr/>
        </p:nvSpPr>
        <p:spPr>
          <a:xfrm>
            <a:off x="3510000" y="37800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É1 : 4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20 = 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Rectangle 33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Rectangle 34"/>
          <p:cNvSpPr/>
          <p:nvPr/>
        </p:nvSpPr>
        <p:spPr>
          <a:xfrm>
            <a:off x="8280000" y="3060000"/>
            <a:ext cx="72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ZoneTexte 33"/>
          <p:cNvSpPr/>
          <p:nvPr/>
        </p:nvSpPr>
        <p:spPr>
          <a:xfrm>
            <a:off x="3510000" y="43200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É2 : 80 : 5 = 16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>
            <a:off x="7901640" y="30132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ZoneTexte 3"/>
          <p:cNvSpPr/>
          <p:nvPr/>
        </p:nvSpPr>
        <p:spPr>
          <a:xfrm>
            <a:off x="3510000" y="4860000"/>
            <a:ext cx="461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É3 : 80 + 16 = 96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Rectangle 8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80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Rectangle 9"/>
          <p:cNvSpPr/>
          <p:nvPr/>
        </p:nvSpPr>
        <p:spPr>
          <a:xfrm>
            <a:off x="8424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Rectangle 10"/>
          <p:cNvSpPr/>
          <p:nvPr/>
        </p:nvSpPr>
        <p:spPr>
          <a:xfrm>
            <a:off x="7848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Rectangle 11"/>
          <p:cNvSpPr/>
          <p:nvPr/>
        </p:nvSpPr>
        <p:spPr>
          <a:xfrm>
            <a:off x="7272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Rectangle 32"/>
          <p:cNvSpPr/>
          <p:nvPr/>
        </p:nvSpPr>
        <p:spPr>
          <a:xfrm>
            <a:off x="6696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Rectangle 35"/>
          <p:cNvSpPr/>
          <p:nvPr/>
        </p:nvSpPr>
        <p:spPr>
          <a:xfrm>
            <a:off x="6120000" y="3060000"/>
            <a:ext cx="576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Rectangle 36"/>
          <p:cNvSpPr/>
          <p:nvPr/>
        </p:nvSpPr>
        <p:spPr>
          <a:xfrm>
            <a:off x="6120000" y="2520000"/>
            <a:ext cx="2879640" cy="5396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Rectangle 37"/>
          <p:cNvSpPr/>
          <p:nvPr/>
        </p:nvSpPr>
        <p:spPr>
          <a:xfrm>
            <a:off x="6120000" y="3060000"/>
            <a:ext cx="23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80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Rectangle 38"/>
          <p:cNvSpPr/>
          <p:nvPr/>
        </p:nvSpPr>
        <p:spPr>
          <a:xfrm>
            <a:off x="8460000" y="3060000"/>
            <a:ext cx="540000" cy="540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3" dur="indefinite" restart="never" nodeType="tmRoot">
          <p:childTnLst>
            <p:seq>
              <p:cTn id="124" dur="indefinite" nodeType="mainSeq"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9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2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4" dur="2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4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9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9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2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4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2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"/>
          <p:cNvSpPr/>
          <p:nvPr/>
        </p:nvSpPr>
        <p:spPr>
          <a:xfrm>
            <a:off x="7884360" y="3600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8" name=""/>
          <p:cNvSpPr/>
          <p:nvPr/>
        </p:nvSpPr>
        <p:spPr>
          <a:xfrm>
            <a:off x="141480" y="919800"/>
            <a:ext cx="8815680" cy="24508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Nous achetons une carte « 5 places »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pour le cinéma. Elle coûte 35€. 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vaut une place de cinéma avec la carte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89" name=""/>
          <p:cNvSpPr/>
          <p:nvPr/>
        </p:nvSpPr>
        <p:spPr>
          <a:xfrm>
            <a:off x="154440" y="4265280"/>
            <a:ext cx="8544960" cy="219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Nous achetons 4 places de cinéma à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7,5€ et une carte « famille » à 20€.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40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payons-nous au total ?</a:t>
            </a:r>
            <a:endParaRPr b="0" i="1" lang="fr-FR" sz="40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1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92" name="Rectangle : coins arrondis 13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 : coins arrondis 14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Rectangle : coins arrondis 15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Rectangle : coins arrondis 16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Texte 5"/>
          <p:cNvSpPr/>
          <p:nvPr/>
        </p:nvSpPr>
        <p:spPr>
          <a:xfrm>
            <a:off x="3402000" y="1155600"/>
            <a:ext cx="5483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d’une place.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7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98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299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300" name="ZoneTexte 6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13"/>
          <p:cNvSpPr/>
          <p:nvPr/>
        </p:nvSpPr>
        <p:spPr>
          <a:xfrm>
            <a:off x="6138000" y="2482920"/>
            <a:ext cx="2422080" cy="574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35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Rectangle 14"/>
          <p:cNvSpPr/>
          <p:nvPr/>
        </p:nvSpPr>
        <p:spPr>
          <a:xfrm>
            <a:off x="6138000" y="3032280"/>
            <a:ext cx="737640" cy="578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12"/>
          <p:cNvSpPr/>
          <p:nvPr/>
        </p:nvSpPr>
        <p:spPr>
          <a:xfrm>
            <a:off x="3584520" y="4254120"/>
            <a:ext cx="5514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35 : 5 = 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ZoneTexte 14"/>
          <p:cNvSpPr/>
          <p:nvPr/>
        </p:nvSpPr>
        <p:spPr>
          <a:xfrm>
            <a:off x="3106800" y="5569200"/>
            <a:ext cx="60433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Une place de cinéma coûte 7€.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Rectangle 23"/>
          <p:cNvSpPr/>
          <p:nvPr/>
        </p:nvSpPr>
        <p:spPr>
          <a:xfrm>
            <a:off x="7822440" y="3041640"/>
            <a:ext cx="737640" cy="5781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Rectangle 39"/>
          <p:cNvSpPr/>
          <p:nvPr/>
        </p:nvSpPr>
        <p:spPr>
          <a:xfrm>
            <a:off x="6976080" y="3058560"/>
            <a:ext cx="738000" cy="57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Accolade fermante 2"/>
          <p:cNvSpPr/>
          <p:nvPr/>
        </p:nvSpPr>
        <p:spPr>
          <a:xfrm rot="5400000">
            <a:off x="7202520" y="2727720"/>
            <a:ext cx="287280" cy="215388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9" name="Rectangle 40"/>
          <p:cNvSpPr/>
          <p:nvPr/>
        </p:nvSpPr>
        <p:spPr>
          <a:xfrm>
            <a:off x="6312600" y="3918960"/>
            <a:ext cx="2108880" cy="363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"/>
          <p:cNvSpPr/>
          <p:nvPr/>
        </p:nvSpPr>
        <p:spPr>
          <a:xfrm>
            <a:off x="8064360" y="36036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6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1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2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7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2" dur="500"/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115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2025-12-30T11:37:13Z</dcterms:modified>
  <cp:revision>123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